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76" r:id="rId5"/>
    <p:sldId id="277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5" r:id="rId14"/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5243175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" id="{A53F34F7-8482-BB41-8140-2CFF32774307}">
          <p14:sldIdLst>
            <p14:sldId id="276"/>
            <p14:sldId id="277"/>
          </p14:sldIdLst>
        </p14:section>
        <p14:section name="Static 1" id="{CFCFDA17-E588-6845-825D-8CA873A511F8}">
          <p14:sldIdLst>
            <p14:sldId id="266"/>
            <p14:sldId id="267"/>
          </p14:sldIdLst>
        </p14:section>
        <p14:section name="Static 2" id="{5C7E7D96-CA07-444E-B4D1-0A6BB6C29973}">
          <p14:sldIdLst>
            <p14:sldId id="268"/>
            <p14:sldId id="269"/>
          </p14:sldIdLst>
        </p14:section>
        <p14:section name="Static 3" id="{058243E7-4B2E-FE42-8BCD-24D44F34542B}">
          <p14:sldIdLst>
            <p14:sldId id="270"/>
            <p14:sldId id="272"/>
          </p14:sldIdLst>
        </p14:section>
        <p14:section name="Static 4" id="{1CE1185B-99A1-6B44-93BC-880DBE1929F8}">
          <p14:sldIdLst>
            <p14:sldId id="273"/>
            <p14:sldId id="275"/>
          </p14:sldIdLst>
        </p14:section>
        <p14:section name="Static 5" id="{18FFBF0C-1296-264B-A7BB-FCFEC7ACEC77}">
          <p14:sldIdLst>
            <p14:sldId id="256"/>
            <p14:sldId id="257"/>
          </p14:sldIdLst>
        </p14:section>
        <p14:section name="Static 6" id="{2E37662D-2A82-1844-90E4-7A7DB2EF7EBE}">
          <p14:sldIdLst>
            <p14:sldId id="258"/>
            <p14:sldId id="259"/>
          </p14:sldIdLst>
        </p14:section>
        <p14:section name="Static 7" id="{D0FD2E3B-1C7D-4740-B781-340246E79D98}">
          <p14:sldIdLst>
            <p14:sldId id="260"/>
            <p14:sldId id="261"/>
          </p14:sldIdLst>
        </p14:section>
        <p14:section name="Static 8" id="{171FD3C7-71D7-914B-85A0-3B8FBC3DE0DE}">
          <p14:sldIdLst>
            <p14:sldId id="262"/>
            <p14:sldId id="263"/>
          </p14:sldIdLst>
        </p14:section>
        <p14:section name="Static 9" id="{75A6F8F6-8C3B-9E44-9FDD-5151770943E0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034"/>
    <a:srgbClr val="DDEFF4"/>
    <a:srgbClr val="FDFFFF"/>
    <a:srgbClr val="1E3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2"/>
    <p:restoredTop sz="95850"/>
  </p:normalViewPr>
  <p:slideViewPr>
    <p:cSldViewPr snapToGrid="0">
      <p:cViewPr>
        <p:scale>
          <a:sx n="81" d="100"/>
          <a:sy n="81" d="100"/>
        </p:scale>
        <p:origin x="124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3A058-3EC5-164B-84ED-28EDD0753C6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0538" y="1143000"/>
            <a:ext cx="587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11393-EB3E-F745-AADC-3CBF20EF7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1pPr>
    <a:lvl2pPr marL="557830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2pPr>
    <a:lvl3pPr marL="111565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3pPr>
    <a:lvl4pPr marL="167348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4pPr>
    <a:lvl5pPr marL="223131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5pPr>
    <a:lvl6pPr marL="278914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6pPr>
    <a:lvl7pPr marL="334697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7pPr>
    <a:lvl8pPr marL="390480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8pPr>
    <a:lvl9pPr marL="446263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397" y="1309424"/>
            <a:ext cx="11432381" cy="2785533"/>
          </a:xfrm>
        </p:spPr>
        <p:txBody>
          <a:bodyPr anchor="b"/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397" y="4202378"/>
            <a:ext cx="11432381" cy="1931722"/>
          </a:xfrm>
        </p:spPr>
        <p:txBody>
          <a:bodyPr/>
          <a:lstStyle>
            <a:lvl1pPr marL="0" indent="0" algn="ctr">
              <a:buNone/>
              <a:defRPr sz="2800"/>
            </a:lvl1pPr>
            <a:lvl2pPr marL="533415" indent="0" algn="ctr">
              <a:buNone/>
              <a:defRPr sz="2333"/>
            </a:lvl2pPr>
            <a:lvl3pPr marL="1066830" indent="0" algn="ctr">
              <a:buNone/>
              <a:defRPr sz="2100"/>
            </a:lvl3pPr>
            <a:lvl4pPr marL="1600246" indent="0" algn="ctr">
              <a:buNone/>
              <a:defRPr sz="1867"/>
            </a:lvl4pPr>
            <a:lvl5pPr marL="2133661" indent="0" algn="ctr">
              <a:buNone/>
              <a:defRPr sz="1867"/>
            </a:lvl5pPr>
            <a:lvl6pPr marL="2667076" indent="0" algn="ctr">
              <a:buNone/>
              <a:defRPr sz="1867"/>
            </a:lvl6pPr>
            <a:lvl7pPr marL="3200491" indent="0" algn="ctr">
              <a:buNone/>
              <a:defRPr sz="1867"/>
            </a:lvl7pPr>
            <a:lvl8pPr marL="3733907" indent="0" algn="ctr">
              <a:buNone/>
              <a:defRPr sz="1867"/>
            </a:lvl8pPr>
            <a:lvl9pPr marL="4267322" indent="0" algn="ctr"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20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954" y="533400"/>
            <a:ext cx="491632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80335" y="1151996"/>
            <a:ext cx="7716857" cy="5685896"/>
          </a:xfrm>
        </p:spPr>
        <p:txBody>
          <a:bodyPr anchor="t"/>
          <a:lstStyle>
            <a:lvl1pPr marL="0" indent="0">
              <a:buNone/>
              <a:defRPr sz="3733"/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954" y="2400300"/>
            <a:ext cx="491632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8397" y="425979"/>
            <a:ext cx="3286810" cy="67804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968" y="425979"/>
            <a:ext cx="9669889" cy="67804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029" y="1994695"/>
            <a:ext cx="13147238" cy="3328193"/>
          </a:xfrm>
        </p:spPr>
        <p:txBody>
          <a:bodyPr anchor="b"/>
          <a:lstStyle>
            <a:lvl1pPr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0029" y="5354374"/>
            <a:ext cx="13147238" cy="175021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533415" indent="0">
              <a:buNone/>
              <a:defRPr sz="2333">
                <a:solidFill>
                  <a:schemeClr val="tx1">
                    <a:tint val="75000"/>
                  </a:schemeClr>
                </a:solidFill>
              </a:defRPr>
            </a:lvl2pPr>
            <a:lvl3pPr marL="106683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0024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13366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266707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20049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373390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26732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968" y="2129896"/>
            <a:ext cx="6478349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6858" y="2129896"/>
            <a:ext cx="6478349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3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954" y="425980"/>
            <a:ext cx="13147238" cy="15464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954" y="1961357"/>
            <a:ext cx="6448577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954" y="2922588"/>
            <a:ext cx="6448577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6857" y="1961357"/>
            <a:ext cx="6480335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6857" y="2922588"/>
            <a:ext cx="6480335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background with dots&#10;&#10;Description automatically generated">
            <a:extLst>
              <a:ext uri="{FF2B5EF4-FFF2-40B4-BE49-F238E27FC236}">
                <a16:creationId xmlns:a16="http://schemas.microsoft.com/office/drawing/2014/main" id="{DF3F29EE-1351-D2C0-877E-8794CE346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43" b="3343"/>
          <a:stretch/>
        </p:blipFill>
        <p:spPr>
          <a:xfrm>
            <a:off x="-1" y="1"/>
            <a:ext cx="15243175" cy="8000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4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70E19A-FD06-16DF-495B-B82D635DB1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0734" y="1544819"/>
            <a:ext cx="6082749" cy="2651126"/>
          </a:xfrm>
          <a:prstGeom prst="rect">
            <a:avLst/>
          </a:prstGeom>
        </p:spPr>
        <p:txBody>
          <a:bodyPr/>
          <a:lstStyle>
            <a:lvl1pPr>
              <a:defRPr lang="en-US" sz="4400" b="1" i="0" kern="1200" dirty="0">
                <a:solidFill>
                  <a:srgbClr val="2EAEE6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2F38C95-0B3D-7085-BF62-A08D580154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0734" y="4526974"/>
            <a:ext cx="6082749" cy="1804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0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Subhead line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247C5A4-B273-88C1-D2C3-EC0FD36FFF62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13442384" y="4526974"/>
            <a:ext cx="1240770" cy="118584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 i="0">
                <a:latin typeface="Trebuchet MS" panose="020B0703020202090204" pitchFamily="34" charset="0"/>
              </a:defRPr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E4AAC2-7313-EF7C-4606-2160E16BD21B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13442384" y="6005818"/>
            <a:ext cx="1240770" cy="118584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 i="0">
                <a:latin typeface="Trebuchet MS" panose="020B0703020202090204" pitchFamily="34" charset="0"/>
              </a:defRPr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0FD69DE-F921-7DDA-4884-9ADFA195D359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319164" y="6111930"/>
            <a:ext cx="1939636" cy="99581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 i="0">
                <a:latin typeface="Trebuchet MS" panose="020B0703020202090204" pitchFamily="34" charset="0"/>
              </a:defRPr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37082A5-698F-FC24-E100-1D7A64A5B5F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3092951" y="7341034"/>
            <a:ext cx="1939635" cy="2872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CF203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sz="1000"/>
              <a:t>Your Text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0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954" y="533400"/>
            <a:ext cx="491632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335" y="1151996"/>
            <a:ext cx="7716857" cy="5685896"/>
          </a:xfrm>
        </p:spPr>
        <p:txBody>
          <a:bodyPr/>
          <a:lstStyle>
            <a:lvl1pPr>
              <a:defRPr sz="3733"/>
            </a:lvl1pPr>
            <a:lvl2pPr>
              <a:defRPr sz="3267"/>
            </a:lvl2pPr>
            <a:lvl3pPr>
              <a:defRPr sz="2800"/>
            </a:lvl3pPr>
            <a:lvl4pPr>
              <a:defRPr sz="2333"/>
            </a:lvl4pPr>
            <a:lvl5pPr>
              <a:defRPr sz="2333"/>
            </a:lvl5pPr>
            <a:lvl6pPr>
              <a:defRPr sz="2333"/>
            </a:lvl6pPr>
            <a:lvl7pPr>
              <a:defRPr sz="2333"/>
            </a:lvl7pPr>
            <a:lvl8pPr>
              <a:defRPr sz="2333"/>
            </a:lvl8pPr>
            <a:lvl9pPr>
              <a:defRPr sz="2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954" y="2400300"/>
            <a:ext cx="491632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9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9AED42-BAE6-6075-12CF-3C4F65E0F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9331" t="16317" r="8478" b="2"/>
          <a:stretch/>
        </p:blipFill>
        <p:spPr>
          <a:xfrm>
            <a:off x="0" y="0"/>
            <a:ext cx="15243175" cy="802010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969" y="425980"/>
            <a:ext cx="13147238" cy="154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969" y="2129896"/>
            <a:ext cx="13147238" cy="507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968" y="7415742"/>
            <a:ext cx="3429714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9302" y="7415742"/>
            <a:ext cx="5144572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493" y="7415742"/>
            <a:ext cx="3429714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3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1066830" rtl="0" eaLnBrk="1" latinLnBrk="0" hangingPunct="1">
        <a:lnSpc>
          <a:spcPct val="90000"/>
        </a:lnSpc>
        <a:spcBef>
          <a:spcPct val="0"/>
        </a:spcBef>
        <a:buNone/>
        <a:defRPr sz="5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8" indent="-266708" algn="l" defTabSz="106683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3267" kern="1200">
          <a:solidFill>
            <a:schemeClr val="tx1"/>
          </a:solidFill>
          <a:latin typeface="+mn-lt"/>
          <a:ea typeface="+mn-ea"/>
          <a:cs typeface="+mn-cs"/>
        </a:defRPr>
      </a:lvl1pPr>
      <a:lvl2pPr marL="80012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3538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3pPr>
      <a:lvl4pPr marL="186695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0036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3378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6719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0061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34030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415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83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66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707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9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907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7322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69" y="472527"/>
            <a:ext cx="12322042" cy="220315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rebuchet MS" panose="020B0703020202090204" pitchFamily="34" charset="0"/>
              </a:rPr>
              <a:t>For Mac Users: Best Practices: Step-by-Step Guide To Customizable Graphics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9159-9DCC-684C-2A7E-D99569FACDBB}"/>
              </a:ext>
            </a:extLst>
          </p:cNvPr>
          <p:cNvSpPr txBox="1"/>
          <p:nvPr/>
        </p:nvSpPr>
        <p:spPr>
          <a:xfrm>
            <a:off x="1045613" y="2700897"/>
            <a:ext cx="4650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rebuchet MS" panose="020B0703020202090204" pitchFamily="34" charset="0"/>
                <a:ea typeface="+mj-ea"/>
                <a:cs typeface="+mj-cs"/>
              </a:rPr>
              <a:t>Edit/Customize the graphic to best serve your constituency. There are two versions of each graphic, one that is ready to </a:t>
            </a:r>
            <a:r>
              <a:rPr lang="en-US" sz="1800" b="1">
                <a:latin typeface="Trebuchet MS" panose="020B0703020202090204" pitchFamily="34" charset="0"/>
                <a:ea typeface="+mj-ea"/>
                <a:cs typeface="+mj-cs"/>
              </a:rPr>
              <a:t>publish and </a:t>
            </a:r>
            <a:r>
              <a:rPr lang="en-US" sz="1800" b="1" dirty="0">
                <a:latin typeface="Trebuchet MS" panose="020B0703020202090204" pitchFamily="34" charset="0"/>
                <a:ea typeface="+mj-ea"/>
                <a:cs typeface="+mj-cs"/>
              </a:rPr>
              <a:t>one that is customizable – allowing for you to insert a specific logo and any copy you’d like.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55795-50CA-E607-A0E8-0006E54C0B34}"/>
              </a:ext>
            </a:extLst>
          </p:cNvPr>
          <p:cNvSpPr txBox="1"/>
          <p:nvPr/>
        </p:nvSpPr>
        <p:spPr>
          <a:xfrm>
            <a:off x="1045613" y="4684568"/>
            <a:ext cx="4465501" cy="214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rebuchet MS" panose="020B0703020202090204" pitchFamily="34" charset="0"/>
                <a:ea typeface="+mn-lt"/>
                <a:cs typeface="+mn-lt"/>
              </a:rPr>
              <a:t>Once you’ve designed a graphic, please follow the following steps: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2: Select .JPG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3: Save Your New Graphic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4: Don’t Forget to Use the Hashtag #</a:t>
            </a:r>
            <a:r>
              <a:rPr lang="en-US" dirty="0" err="1">
                <a:latin typeface="Trebuchet MS" panose="020B0703020202090204" pitchFamily="34" charset="0"/>
                <a:ea typeface="+mn-lt"/>
                <a:cs typeface="+mn-lt"/>
              </a:rPr>
              <a:t>HelpAmericaVote</a:t>
            </a: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 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7B81C5-7BB9-9073-E037-4CADC2D12768}"/>
              </a:ext>
            </a:extLst>
          </p:cNvPr>
          <p:cNvGrpSpPr/>
          <p:nvPr/>
        </p:nvGrpSpPr>
        <p:grpSpPr>
          <a:xfrm>
            <a:off x="6862825" y="2564474"/>
            <a:ext cx="7233528" cy="4362384"/>
            <a:chOff x="6239978" y="3124138"/>
            <a:chExt cx="7233528" cy="43623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1C128-235D-09B6-FF24-0EAC9D1379C7}"/>
                </a:ext>
              </a:extLst>
            </p:cNvPr>
            <p:cNvSpPr txBox="1"/>
            <p:nvPr/>
          </p:nvSpPr>
          <p:spPr>
            <a:xfrm>
              <a:off x="7408280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1C06C-5E68-5531-525F-8A2A1F3221F2}"/>
                </a:ext>
              </a:extLst>
            </p:cNvPr>
            <p:cNvSpPr txBox="1"/>
            <p:nvPr/>
          </p:nvSpPr>
          <p:spPr>
            <a:xfrm>
              <a:off x="11272087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2</a:t>
              </a:r>
            </a:p>
          </p:txBody>
        </p:sp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2BFBFCC-7A9E-1073-3D3A-56F8CC049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9978" y="3696522"/>
              <a:ext cx="3202549" cy="3790000"/>
            </a:xfrm>
            <a:prstGeom prst="rect">
              <a:avLst/>
            </a:prstGeom>
          </p:spPr>
        </p:pic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DA96F45-C6D4-A28A-4A59-45F58909F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6613" y="3695487"/>
              <a:ext cx="3536893" cy="2776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53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next to a person standing next to a sign&#10;&#10;Description automatically generated">
            <a:extLst>
              <a:ext uri="{FF2B5EF4-FFF2-40B4-BE49-F238E27FC236}">
                <a16:creationId xmlns:a16="http://schemas.microsoft.com/office/drawing/2014/main" id="{FF1234D3-8E5A-7FC3-4A5C-6712EEC0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084" y="799836"/>
            <a:ext cx="4401048" cy="468062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5400" b="1" dirty="0">
              <a:latin typeface="Gotham Book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F5521A-BD71-2D8D-1778-F361FC3483A3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516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dog and a cane&#10;&#10;Description automatically generated">
            <a:extLst>
              <a:ext uri="{FF2B5EF4-FFF2-40B4-BE49-F238E27FC236}">
                <a16:creationId xmlns:a16="http://schemas.microsoft.com/office/drawing/2014/main" id="{4DC1E486-B26B-395C-120E-600AE197A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033153"/>
            <a:ext cx="13272090" cy="6967847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816D49A1-22D3-A8A0-6C4D-7215E029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24" y="2413446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438907-9FC7-7EAF-FF8F-2AB32A96457F}"/>
              </a:ext>
            </a:extLst>
          </p:cNvPr>
          <p:cNvSpPr txBox="1">
            <a:spLocks/>
          </p:cNvSpPr>
          <p:nvPr/>
        </p:nvSpPr>
        <p:spPr>
          <a:xfrm>
            <a:off x="7854624" y="4690111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1F758-80E6-1FD6-4CF9-60B807513599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9580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dog and a cane&#10;&#10;Description automatically generated">
            <a:extLst>
              <a:ext uri="{FF2B5EF4-FFF2-40B4-BE49-F238E27FC236}">
                <a16:creationId xmlns:a16="http://schemas.microsoft.com/office/drawing/2014/main" id="{4DC1E486-B26B-395C-120E-600AE197A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033153"/>
            <a:ext cx="13272090" cy="6967847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816D49A1-22D3-A8A0-6C4D-7215E029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8859" y="1817637"/>
            <a:ext cx="6679586" cy="4365726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National </a:t>
            </a:r>
            <a:br>
              <a:rPr lang="en-US" sz="7200" dirty="0">
                <a:solidFill>
                  <a:srgbClr val="00B0F0"/>
                </a:solidFill>
                <a:latin typeface="Gotham Book" pitchFamily="2" charset="0"/>
              </a:rPr>
            </a:br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Poll Worker Recruitment Day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E2BA50-1F79-F789-2C8F-8CC8D38C5073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70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DB6972-F59E-EFF5-5F59-19522433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0BC40-E7FF-7991-4D1A-3000694418ED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040" y="2578038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8897040" y="4854703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3498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2AE68-4EB7-6904-720F-7685023A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040" y="1734395"/>
            <a:ext cx="6679586" cy="453221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National </a:t>
            </a:r>
            <a:br>
              <a:rPr lang="en-US" sz="7200" dirty="0">
                <a:solidFill>
                  <a:srgbClr val="00B0F0"/>
                </a:solidFill>
                <a:latin typeface="Gotham Book" pitchFamily="2" charset="0"/>
              </a:rPr>
            </a:br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Poll Worker Recruitment Day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1F9867-30FD-26B6-EEF3-CA876F3C3BD0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9290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18750361-C258-45EB-42E9-F92C1717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0BC40-E7FF-7991-4D1A-3000694418ED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F2A74557-6C96-741A-70AF-00B907C5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088" y="438342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D9F008-CFCF-EA72-7DDC-F55085EEE850}"/>
              </a:ext>
            </a:extLst>
          </p:cNvPr>
          <p:cNvSpPr txBox="1">
            <a:spLocks/>
          </p:cNvSpPr>
          <p:nvPr/>
        </p:nvSpPr>
        <p:spPr>
          <a:xfrm>
            <a:off x="4187952" y="2043536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5665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3A47DFE9-4B38-7071-9CA3-F526FA5E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17" y="580232"/>
            <a:ext cx="10630668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1F9867-30FD-26B6-EEF3-CA876F3C3BD0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966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BCB4E01A-934F-F964-40EE-F7C5F2AE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6892FF-C952-4880-23EC-A76F65ADF159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2B2AB4B1-1381-09B7-0399-33E2309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448" y="2198133"/>
            <a:ext cx="5481025" cy="2252914"/>
          </a:xfrm>
        </p:spPr>
        <p:txBody>
          <a:bodyPr wrap="square"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69AF79E-CA06-7083-A3FD-F33753F175EB}"/>
              </a:ext>
            </a:extLst>
          </p:cNvPr>
          <p:cNvSpPr txBox="1">
            <a:spLocks/>
          </p:cNvSpPr>
          <p:nvPr/>
        </p:nvSpPr>
        <p:spPr>
          <a:xfrm>
            <a:off x="8156448" y="4436332"/>
            <a:ext cx="3913632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3628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BCB4E01A-934F-F964-40EE-F7C5F2AE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2B2AB4B1-1381-09B7-0399-33E2309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32" y="2041737"/>
            <a:ext cx="5481025" cy="3551063"/>
          </a:xfrm>
        </p:spPr>
        <p:txBody>
          <a:bodyPr wrap="square">
            <a:no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4000" b="1" dirty="0">
              <a:latin typeface="Gotham Book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2D7830-DA50-B2AC-26F4-5C59E96D6695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272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mailbox&#10;&#10;Description automatically generated">
            <a:extLst>
              <a:ext uri="{FF2B5EF4-FFF2-40B4-BE49-F238E27FC236}">
                <a16:creationId xmlns:a16="http://schemas.microsoft.com/office/drawing/2014/main" id="{1E3596B6-B12E-111C-FDAB-ECC123D7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0BC40-E7FF-7991-4D1A-3000694418ED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104" y="858966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7123104" y="3135631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5763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1D42-2EBD-B572-2C6F-363F75D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69" y="472527"/>
            <a:ext cx="12322042" cy="220315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rebuchet MS" panose="020B0703020202090204" pitchFamily="34" charset="0"/>
              </a:rPr>
              <a:t>For Windows Users: Best Practices: Step-by-Step Guide To Customizable Graphics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9159-9DCC-684C-2A7E-D99569FACDBB}"/>
              </a:ext>
            </a:extLst>
          </p:cNvPr>
          <p:cNvSpPr txBox="1"/>
          <p:nvPr/>
        </p:nvSpPr>
        <p:spPr>
          <a:xfrm>
            <a:off x="1045613" y="2700897"/>
            <a:ext cx="4650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rebuchet MS" panose="020B0703020202090204" pitchFamily="34" charset="0"/>
                <a:ea typeface="+mj-ea"/>
                <a:cs typeface="+mj-cs"/>
              </a:rPr>
              <a:t>Edit/Customize the graphic to best serve your constituency. There are two versions of each graphic, one that is ready to publish and one that is customizable – allowing for you to insert a specific logo and any copy you’d like.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55795-50CA-E607-A0E8-0006E54C0B34}"/>
              </a:ext>
            </a:extLst>
          </p:cNvPr>
          <p:cNvSpPr txBox="1"/>
          <p:nvPr/>
        </p:nvSpPr>
        <p:spPr>
          <a:xfrm>
            <a:off x="1045613" y="4584159"/>
            <a:ext cx="4243079" cy="272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rebuchet MS" panose="020B0703020202090204" pitchFamily="34" charset="0"/>
                <a:ea typeface="+mn-lt"/>
                <a:cs typeface="+mn-lt"/>
              </a:rPr>
              <a:t>Once you’ve designed a graphic, please follow the following steps: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2: Click Change File Type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3: Under Image File Types, Select .JPG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4: Save Your New Graphic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Step 5: Don’t Forget to Use the Hashtag #</a:t>
            </a:r>
            <a:r>
              <a:rPr lang="en-US" dirty="0" err="1">
                <a:latin typeface="Trebuchet MS" panose="020B0703020202090204" pitchFamily="34" charset="0"/>
                <a:ea typeface="+mn-lt"/>
                <a:cs typeface="+mn-lt"/>
              </a:rPr>
              <a:t>HelpAmericaVote</a:t>
            </a:r>
            <a:r>
              <a:rPr lang="en-US" dirty="0">
                <a:latin typeface="Trebuchet MS" panose="020B0703020202090204" pitchFamily="34" charset="0"/>
                <a:ea typeface="+mn-lt"/>
                <a:cs typeface="+mn-lt"/>
              </a:rPr>
              <a:t> 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7B81C5-7BB9-9073-E037-4CADC2D12768}"/>
              </a:ext>
            </a:extLst>
          </p:cNvPr>
          <p:cNvGrpSpPr/>
          <p:nvPr/>
        </p:nvGrpSpPr>
        <p:grpSpPr>
          <a:xfrm>
            <a:off x="6867174" y="2564474"/>
            <a:ext cx="6647536" cy="369332"/>
            <a:chOff x="6244327" y="3124138"/>
            <a:chExt cx="6647536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1C128-235D-09B6-FF24-0EAC9D1379C7}"/>
                </a:ext>
              </a:extLst>
            </p:cNvPr>
            <p:cNvSpPr txBox="1"/>
            <p:nvPr/>
          </p:nvSpPr>
          <p:spPr>
            <a:xfrm>
              <a:off x="6244327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1C06C-5E68-5531-525F-8A2A1F3221F2}"/>
                </a:ext>
              </a:extLst>
            </p:cNvPr>
            <p:cNvSpPr txBox="1"/>
            <p:nvPr/>
          </p:nvSpPr>
          <p:spPr>
            <a:xfrm>
              <a:off x="9009834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FB90D0-E01D-5056-3ECE-B816EEE398D7}"/>
                </a:ext>
              </a:extLst>
            </p:cNvPr>
            <p:cNvSpPr txBox="1"/>
            <p:nvPr/>
          </p:nvSpPr>
          <p:spPr>
            <a:xfrm>
              <a:off x="12025920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2032"/>
                  </a:solidFill>
                  <a:latin typeface="Trebuchet MS" panose="020B0703020202090204" pitchFamily="34" charset="0"/>
                </a:rPr>
                <a:t>Step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5C2B46-201F-6EA7-76E4-6BDAE1A4A7AE}"/>
              </a:ext>
            </a:extLst>
          </p:cNvPr>
          <p:cNvGrpSpPr/>
          <p:nvPr/>
        </p:nvGrpSpPr>
        <p:grpSpPr>
          <a:xfrm>
            <a:off x="5970962" y="3413182"/>
            <a:ext cx="8560584" cy="3225142"/>
            <a:chOff x="5970962" y="3336296"/>
            <a:chExt cx="9102620" cy="3684236"/>
          </a:xfrm>
          <a:effectLst>
            <a:outerShdw blurRad="254951" sx="102000" sy="102000" algn="ctr" rotWithShape="0">
              <a:prstClr val="black">
                <a:alpha val="11000"/>
              </a:prstClr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99B413-30B3-C95A-A04B-F20D8F545C1F}"/>
                </a:ext>
              </a:extLst>
            </p:cNvPr>
            <p:cNvGrpSpPr/>
            <p:nvPr/>
          </p:nvGrpSpPr>
          <p:grpSpPr>
            <a:xfrm>
              <a:off x="9089529" y="3336296"/>
              <a:ext cx="2634379" cy="3684236"/>
              <a:chOff x="9444662" y="3065995"/>
              <a:chExt cx="2475326" cy="34617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F610EEB-98AE-2928-7432-685F97C54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2277"/>
              <a:stretch/>
            </p:blipFill>
            <p:spPr>
              <a:xfrm>
                <a:off x="9444662" y="3065995"/>
                <a:ext cx="2321606" cy="3461797"/>
              </a:xfrm>
              <a:prstGeom prst="rect">
                <a:avLst/>
              </a:prstGeom>
            </p:spPr>
          </p:pic>
          <p:pic>
            <p:nvPicPr>
              <p:cNvPr id="9" name="Picture 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88D6C845-8BD6-EB6B-3348-21FACCE08B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650" t="36943" r="1938" b="55992"/>
              <a:stretch/>
            </p:blipFill>
            <p:spPr>
              <a:xfrm>
                <a:off x="11278461" y="5315172"/>
                <a:ext cx="641527" cy="276351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6D36A5-11EC-812B-2813-09A6B15FF232}"/>
                </a:ext>
              </a:extLst>
            </p:cNvPr>
            <p:cNvGrpSpPr/>
            <p:nvPr/>
          </p:nvGrpSpPr>
          <p:grpSpPr>
            <a:xfrm>
              <a:off x="5970962" y="3336296"/>
              <a:ext cx="2663567" cy="3684236"/>
              <a:chOff x="6341665" y="3065995"/>
              <a:chExt cx="2663567" cy="368423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EE88573-E2DE-EB5B-3556-DD3432CB7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2922" b="8821"/>
              <a:stretch/>
            </p:blipFill>
            <p:spPr>
              <a:xfrm>
                <a:off x="6341665" y="3065995"/>
                <a:ext cx="2663567" cy="3684236"/>
              </a:xfrm>
              <a:prstGeom prst="rect">
                <a:avLst/>
              </a:prstGeom>
            </p:spPr>
          </p:pic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FE7DE344-83B6-FD5E-2C73-5655AF9370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650" t="36943" r="1938" b="55992"/>
              <a:stretch/>
            </p:blipFill>
            <p:spPr>
              <a:xfrm>
                <a:off x="7117867" y="5681328"/>
                <a:ext cx="641527" cy="276351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867362-9F91-B1C7-EC07-8E0411853D58}"/>
                </a:ext>
              </a:extLst>
            </p:cNvPr>
            <p:cNvGrpSpPr/>
            <p:nvPr/>
          </p:nvGrpSpPr>
          <p:grpSpPr>
            <a:xfrm>
              <a:off x="12015311" y="3337653"/>
              <a:ext cx="3058271" cy="2655785"/>
              <a:chOff x="11935559" y="3094105"/>
              <a:chExt cx="3058271" cy="26557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98B9306-FD2B-46DF-10B4-1F26CABA14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202" t="8802" r="12599" b="16177"/>
              <a:stretch/>
            </p:blipFill>
            <p:spPr>
              <a:xfrm>
                <a:off x="11935559" y="3094105"/>
                <a:ext cx="3033331" cy="2655785"/>
              </a:xfrm>
              <a:prstGeom prst="rect">
                <a:avLst/>
              </a:prstGeom>
            </p:spPr>
          </p:pic>
          <p:pic>
            <p:nvPicPr>
              <p:cNvPr id="15" name="Picture 1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DA3006C9-D0C4-412C-B270-1B4E412955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650" t="36943" r="1938" b="55992"/>
              <a:stretch/>
            </p:blipFill>
            <p:spPr>
              <a:xfrm>
                <a:off x="14519427" y="4585186"/>
                <a:ext cx="474403" cy="204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760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mailbox&#10;&#10;Description automatically generated">
            <a:extLst>
              <a:ext uri="{FF2B5EF4-FFF2-40B4-BE49-F238E27FC236}">
                <a16:creationId xmlns:a16="http://schemas.microsoft.com/office/drawing/2014/main" id="{57B98BCB-9435-4421-1493-D4A84245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0000" cy="8001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93" y="441435"/>
            <a:ext cx="7948730" cy="3301066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National </a:t>
            </a:r>
            <a:br>
              <a:rPr lang="en-US" sz="7200" dirty="0">
                <a:solidFill>
                  <a:srgbClr val="00B0F0"/>
                </a:solidFill>
                <a:latin typeface="Gotham Book" pitchFamily="2" charset="0"/>
              </a:rPr>
            </a:br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Poll Worker Recruitment Day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CC55B1-A277-6578-2646-BB81971504A4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67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D0AAB95-9FF7-AB4A-F546-7F05B1D516E8}"/>
              </a:ext>
            </a:extLst>
          </p:cNvPr>
          <p:cNvGrpSpPr/>
          <p:nvPr/>
        </p:nvGrpSpPr>
        <p:grpSpPr>
          <a:xfrm>
            <a:off x="152400" y="49261"/>
            <a:ext cx="12644799" cy="7964390"/>
            <a:chOff x="152400" y="49261"/>
            <a:chExt cx="12644799" cy="7964390"/>
          </a:xfrm>
        </p:grpSpPr>
        <p:pic>
          <p:nvPicPr>
            <p:cNvPr id="2" name="Picture 1" descr="A close-up of a person's profile&#10;&#10;Description automatically generated">
              <a:extLst>
                <a:ext uri="{FF2B5EF4-FFF2-40B4-BE49-F238E27FC236}">
                  <a16:creationId xmlns:a16="http://schemas.microsoft.com/office/drawing/2014/main" id="{C3645C4D-9FAB-9316-52A7-077C4F13D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047"/>
            <a:stretch/>
          </p:blipFill>
          <p:spPr>
            <a:xfrm>
              <a:off x="152400" y="49261"/>
              <a:ext cx="4948930" cy="7964389"/>
            </a:xfrm>
            <a:prstGeom prst="rect">
              <a:avLst/>
            </a:prstGeom>
          </p:spPr>
        </p:pic>
        <p:pic>
          <p:nvPicPr>
            <p:cNvPr id="3" name="Picture 2" descr="A person standing next to a computer&#10;&#10;Description automatically generated">
              <a:extLst>
                <a:ext uri="{FF2B5EF4-FFF2-40B4-BE49-F238E27FC236}">
                  <a16:creationId xmlns:a16="http://schemas.microsoft.com/office/drawing/2014/main" id="{2F063020-AA02-9B25-F631-A63E763F3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235"/>
            <a:stretch/>
          </p:blipFill>
          <p:spPr>
            <a:xfrm>
              <a:off x="4045810" y="2394541"/>
              <a:ext cx="8751389" cy="56064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49E5A7-2F50-F347-14AC-C6C73F33A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656" b="27808"/>
            <a:stretch/>
          </p:blipFill>
          <p:spPr>
            <a:xfrm>
              <a:off x="4660519" y="2345163"/>
              <a:ext cx="2232985" cy="5668488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6DF2EE4-6F49-639F-2A3C-B85CAF78E30C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35F636E-C90B-9691-E2EA-53050B26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0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DEEAAAD-1B4C-1DD5-1384-334F5A2CE2F5}"/>
              </a:ext>
            </a:extLst>
          </p:cNvPr>
          <p:cNvSpPr txBox="1">
            <a:spLocks/>
          </p:cNvSpPr>
          <p:nvPr/>
        </p:nvSpPr>
        <p:spPr>
          <a:xfrm>
            <a:off x="3383280" y="1605194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4255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CC55B1-A277-6578-2646-BB81971504A4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89AF38F-8D63-CDD0-B38E-CDB502F1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703" y="351692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7200" b="1" dirty="0">
              <a:latin typeface="Gotham Book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4D4338-D873-ABF6-6369-347243F387B1}"/>
              </a:ext>
            </a:extLst>
          </p:cNvPr>
          <p:cNvGrpSpPr/>
          <p:nvPr/>
        </p:nvGrpSpPr>
        <p:grpSpPr>
          <a:xfrm>
            <a:off x="257634" y="234613"/>
            <a:ext cx="12644799" cy="7964390"/>
            <a:chOff x="152400" y="49261"/>
            <a:chExt cx="12644799" cy="7964390"/>
          </a:xfrm>
        </p:grpSpPr>
        <p:pic>
          <p:nvPicPr>
            <p:cNvPr id="4" name="Picture 3" descr="A close-up of a person's profile&#10;&#10;Description automatically generated">
              <a:extLst>
                <a:ext uri="{FF2B5EF4-FFF2-40B4-BE49-F238E27FC236}">
                  <a16:creationId xmlns:a16="http://schemas.microsoft.com/office/drawing/2014/main" id="{1C1CA199-D8B8-06A9-2706-C39D931A8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047"/>
            <a:stretch/>
          </p:blipFill>
          <p:spPr>
            <a:xfrm>
              <a:off x="152400" y="49261"/>
              <a:ext cx="4948930" cy="7964389"/>
            </a:xfrm>
            <a:prstGeom prst="rect">
              <a:avLst/>
            </a:prstGeom>
          </p:spPr>
        </p:pic>
        <p:pic>
          <p:nvPicPr>
            <p:cNvPr id="5" name="Picture 4" descr="A person standing next to a computer&#10;&#10;Description automatically generated">
              <a:extLst>
                <a:ext uri="{FF2B5EF4-FFF2-40B4-BE49-F238E27FC236}">
                  <a16:creationId xmlns:a16="http://schemas.microsoft.com/office/drawing/2014/main" id="{771D5510-E58C-8856-954E-FDD2170F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0235"/>
            <a:stretch/>
          </p:blipFill>
          <p:spPr>
            <a:xfrm>
              <a:off x="4045810" y="2394541"/>
              <a:ext cx="8751389" cy="56064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567110-7F2C-A779-13BB-2D33E21C8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656" b="27808"/>
            <a:stretch/>
          </p:blipFill>
          <p:spPr>
            <a:xfrm>
              <a:off x="4660519" y="2345163"/>
              <a:ext cx="2232985" cy="566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9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C087C-A35E-9F3C-8025-05A7FD53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" y="0"/>
            <a:ext cx="15241588" cy="80018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6DF2EE4-6F49-639F-2A3C-B85CAF78E30C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35F636E-C90B-9691-E2EA-53050B26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0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DEEAAAD-1B4C-1DD5-1384-334F5A2CE2F5}"/>
              </a:ext>
            </a:extLst>
          </p:cNvPr>
          <p:cNvSpPr txBox="1">
            <a:spLocks/>
          </p:cNvSpPr>
          <p:nvPr/>
        </p:nvSpPr>
        <p:spPr>
          <a:xfrm>
            <a:off x="3383280" y="1605194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410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7B894-075F-EF7C-5802-FF49FA0B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" y="0"/>
            <a:ext cx="15241588" cy="800183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9CC55B1-A277-6578-2646-BB81971504A4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89AF38F-8D63-CDD0-B38E-CDB502F1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308918"/>
            <a:ext cx="9761042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7200" b="1" dirty="0">
              <a:latin typeface="Gotham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38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EF176C-0F7D-7552-6930-D809DC86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92631" y="749796"/>
            <a:ext cx="13811815" cy="725120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0BC40-E7FF-7991-4D1A-3000694418ED}"/>
              </a:ext>
            </a:extLst>
          </p:cNvPr>
          <p:cNvSpPr/>
          <p:nvPr/>
        </p:nvSpPr>
        <p:spPr>
          <a:xfrm>
            <a:off x="13472881" y="6283420"/>
            <a:ext cx="1428184" cy="1428184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Logo Goes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648" y="2578038"/>
            <a:ext cx="6679586" cy="225291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9189648" y="4854703"/>
            <a:ext cx="6501456" cy="687216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8014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EF176C-0F7D-7552-6930-D809DC86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92631" y="749796"/>
            <a:ext cx="13811815" cy="725120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175" y="1530594"/>
            <a:ext cx="5834890" cy="421609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C25B92B-10D8-C031-9720-077DBC676C41}"/>
              </a:ext>
            </a:extLst>
          </p:cNvPr>
          <p:cNvSpPr/>
          <p:nvPr/>
        </p:nvSpPr>
        <p:spPr>
          <a:xfrm>
            <a:off x="13472881" y="6280295"/>
            <a:ext cx="1428184" cy="14281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237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next to a person standing next to a sign&#10;&#10;Description automatically generated">
            <a:extLst>
              <a:ext uri="{FF2B5EF4-FFF2-40B4-BE49-F238E27FC236}">
                <a16:creationId xmlns:a16="http://schemas.microsoft.com/office/drawing/2014/main" id="{FF1234D3-8E5A-7FC3-4A5C-6712EEC0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5241588" cy="800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4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09BA83AD9AC4BBA56FE756E5219E6" ma:contentTypeVersion="18" ma:contentTypeDescription="Create a new document." ma:contentTypeScope="" ma:versionID="61b28747e21552c8ffd66f8352bfa744">
  <xsd:schema xmlns:xsd="http://www.w3.org/2001/XMLSchema" xmlns:xs="http://www.w3.org/2001/XMLSchema" xmlns:p="http://schemas.microsoft.com/office/2006/metadata/properties" xmlns:ns2="36e49053-1961-46de-9bb2-e98cd2155f11" xmlns:ns3="0d6fa9a0-74d4-42c4-8398-69cb66e7b544" targetNamespace="http://schemas.microsoft.com/office/2006/metadata/properties" ma:root="true" ma:fieldsID="f06f388932c4ed2c4b5f827f71a5ff16" ns2:_="" ns3:_="">
    <xsd:import namespace="36e49053-1961-46de-9bb2-e98cd2155f11"/>
    <xsd:import namespace="0d6fa9a0-74d4-42c4-8398-69cb66e7b5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49053-1961-46de-9bb2-e98cd2155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131c7ec-96db-4efb-b6b7-556cf404cc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fa9a0-74d4-42c4-8398-69cb66e7b54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72dce5d-e85a-44b4-a83c-dbb5d4db6b02}" ma:internalName="TaxCatchAll" ma:showField="CatchAllData" ma:web="0d6fa9a0-74d4-42c4-8398-69cb66e7b5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6e49053-1961-46de-9bb2-e98cd2155f11">
      <Terms xmlns="http://schemas.microsoft.com/office/infopath/2007/PartnerControls"/>
    </lcf76f155ced4ddcb4097134ff3c332f>
    <TaxCatchAll xmlns="0d6fa9a0-74d4-42c4-8398-69cb66e7b544" xsi:nil="true"/>
  </documentManagement>
</p:properties>
</file>

<file path=customXml/itemProps1.xml><?xml version="1.0" encoding="utf-8"?>
<ds:datastoreItem xmlns:ds="http://schemas.openxmlformats.org/officeDocument/2006/customXml" ds:itemID="{EDD47489-ADEE-4A77-8802-62BD9205D6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e49053-1961-46de-9bb2-e98cd2155f11"/>
    <ds:schemaRef ds:uri="0d6fa9a0-74d4-42c4-8398-69cb66e7b5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1EC6EF-78B2-4C19-8DD0-3503FC3083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E0170F-09ED-4A72-94FD-C397CE0FD070}">
  <ds:schemaRefs>
    <ds:schemaRef ds:uri="http://purl.org/dc/elements/1.1/"/>
    <ds:schemaRef ds:uri="ea79f945-cc04-43e3-834e-eac7669b203b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6231895d-fa44-4bb4-bb61-88562dbf8efa"/>
    <ds:schemaRef ds:uri="http://schemas.microsoft.com/office/infopath/2007/PartnerControls"/>
    <ds:schemaRef ds:uri="http://purl.org/dc/dcmitype/"/>
    <ds:schemaRef ds:uri="36e49053-1961-46de-9bb2-e98cd2155f11"/>
    <ds:schemaRef ds:uri="0d6fa9a0-74d4-42c4-8398-69cb66e7b54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7283</TotalTime>
  <Words>368</Words>
  <Application>Microsoft Office PowerPoint</Application>
  <PresentationFormat>Custom</PresentationFormat>
  <Paragraphs>53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For Mac Users: Best Practices: Step-by-Step Guide To Customizable Graphics</vt:lpstr>
      <vt:lpstr>For Windows Users: Best Practices: Step-by-Step Guide To Customizable Graphics</vt:lpstr>
      <vt:lpstr>Your Text Goes Here</vt:lpstr>
      <vt:lpstr>National Poll Worker Recruitment Day</vt:lpstr>
      <vt:lpstr>Your Text Goes Here</vt:lpstr>
      <vt:lpstr>National Poll Worker Recruitment Day</vt:lpstr>
      <vt:lpstr>Your Text Goes Here</vt:lpstr>
      <vt:lpstr>National Poll Worker Recruitment Day</vt:lpstr>
      <vt:lpstr>PowerPoint Presentation</vt:lpstr>
      <vt:lpstr>National Poll Worker Recruitment Day</vt:lpstr>
      <vt:lpstr>Your Text Goes Here</vt:lpstr>
      <vt:lpstr>National  Poll Worker Recruitment Day</vt:lpstr>
      <vt:lpstr>Your Text Goes Here</vt:lpstr>
      <vt:lpstr>National  Poll Worker Recruitment Day</vt:lpstr>
      <vt:lpstr>Your Text Goes Here</vt:lpstr>
      <vt:lpstr>National Poll Worker Recruitment Day</vt:lpstr>
      <vt:lpstr>Your Text Goes Here</vt:lpstr>
      <vt:lpstr>National Poll Worker Recruitment Day</vt:lpstr>
      <vt:lpstr>Your Text Goes Here</vt:lpstr>
      <vt:lpstr>National  Poll Worker Recruitment 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Text Goes Here</dc:title>
  <dc:creator>Kassy Ruiz</dc:creator>
  <cp:lastModifiedBy>Derek Zheng</cp:lastModifiedBy>
  <cp:revision>6</cp:revision>
  <dcterms:created xsi:type="dcterms:W3CDTF">2023-10-17T20:27:43Z</dcterms:created>
  <dcterms:modified xsi:type="dcterms:W3CDTF">2024-06-28T16:24:00Z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0x010100EFD09BA83AD9AC4BBA56FE756E5219E6</vt:lpwstr>
  </property>
  <property fmtid="{D5CDD505-2E9C-101B-9397-08002B2CF9AE}" pid="3" name="MediaServiceImageTags">
    <vt:lpwstr/>
  </property>
</Properties>
</file>